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5" r:id="rId7"/>
    <p:sldId id="282" r:id="rId8"/>
    <p:sldId id="277" r:id="rId9"/>
    <p:sldId id="276" r:id="rId10"/>
    <p:sldId id="270" r:id="rId11"/>
    <p:sldId id="280" r:id="rId12"/>
    <p:sldId id="285" r:id="rId13"/>
    <p:sldId id="283" r:id="rId14"/>
    <p:sldId id="286" r:id="rId15"/>
    <p:sldId id="287" r:id="rId16"/>
    <p:sldId id="288" r:id="rId17"/>
    <p:sldId id="289" r:id="rId18"/>
    <p:sldId id="274" r:id="rId19"/>
    <p:sldId id="290" r:id="rId20"/>
    <p:sldId id="291" r:id="rId21"/>
    <p:sldId id="293" r:id="rId22"/>
    <p:sldId id="294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37" r:id="rId36"/>
    <p:sldId id="308" r:id="rId37"/>
    <p:sldId id="310" r:id="rId38"/>
    <p:sldId id="311" r:id="rId39"/>
    <p:sldId id="312" r:id="rId40"/>
    <p:sldId id="313" r:id="rId41"/>
    <p:sldId id="340" r:id="rId42"/>
    <p:sldId id="339" r:id="rId43"/>
    <p:sldId id="314" r:id="rId44"/>
    <p:sldId id="331" r:id="rId45"/>
    <p:sldId id="332" r:id="rId46"/>
    <p:sldId id="346" r:id="rId47"/>
    <p:sldId id="315" r:id="rId48"/>
    <p:sldId id="326" r:id="rId49"/>
    <p:sldId id="327" r:id="rId50"/>
    <p:sldId id="333" r:id="rId51"/>
    <p:sldId id="328" r:id="rId52"/>
    <p:sldId id="325" r:id="rId53"/>
    <p:sldId id="341" r:id="rId54"/>
    <p:sldId id="343" r:id="rId55"/>
    <p:sldId id="342" r:id="rId56"/>
    <p:sldId id="347" r:id="rId57"/>
    <p:sldId id="348" r:id="rId58"/>
    <p:sldId id="318" r:id="rId59"/>
    <p:sldId id="319" r:id="rId60"/>
    <p:sldId id="320" r:id="rId61"/>
    <p:sldId id="321" r:id="rId62"/>
    <p:sldId id="322" r:id="rId63"/>
    <p:sldId id="336" r:id="rId64"/>
    <p:sldId id="259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-9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12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887" y="3886200"/>
            <a:ext cx="3241112" cy="21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677656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err="1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addresses traditional IT challenges, 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64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</a:t>
            </a:r>
            <a:r>
              <a:rPr lang="en-US" sz="2800" dirty="0" smtClean="0"/>
              <a:t>methodology </a:t>
            </a:r>
            <a:r>
              <a:rPr lang="en-US" sz="2800" dirty="0" smtClean="0"/>
              <a:t>combining </a:t>
            </a:r>
            <a:r>
              <a:rPr lang="en-US" sz="2800" dirty="0" smtClean="0"/>
              <a:t>multiple practices within </a:t>
            </a:r>
            <a:r>
              <a:rPr lang="en-US" sz="2800" dirty="0" smtClean="0"/>
              <a:t>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721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2" y="1253851"/>
            <a:ext cx="8034800" cy="5604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-73562" y="1691308"/>
            <a:ext cx="2898750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technology shift.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95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</a:t>
            </a:r>
            <a:r>
              <a:rPr lang="en-US" sz="2800" dirty="0" smtClean="0"/>
              <a:t>improve the quality and speed of the </a:t>
            </a:r>
            <a:r>
              <a:rPr lang="en-US" sz="2800" dirty="0" smtClean="0"/>
              <a:t>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3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2016 State of </a:t>
            </a:r>
            <a:r>
              <a:rPr lang="en-US" dirty="0" err="1" smtClean="0"/>
              <a:t>DevOps</a:t>
            </a:r>
            <a:r>
              <a:rPr lang="en-US" dirty="0" smtClean="0"/>
              <a:t> Report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puppet.com</a:t>
            </a:r>
            <a:r>
              <a:rPr lang="en-US" dirty="0"/>
              <a:t>/resources/white-paper/2016-state-of-devops-report</a:t>
            </a:r>
            <a:endParaRPr lang="en-US" dirty="0" smtClean="0"/>
          </a:p>
          <a:p>
            <a:pPr lvl="1"/>
            <a:r>
              <a:rPr lang="en-US" dirty="0" smtClean="0"/>
              <a:t>Survey of over 25,000 technology professionals over 5 years</a:t>
            </a:r>
          </a:p>
          <a:p>
            <a:pPr lvl="1"/>
            <a:r>
              <a:rPr lang="en-US" dirty="0" smtClean="0"/>
              <a:t>Categorized IT organizations as High, Medium or Low performers</a:t>
            </a:r>
          </a:p>
          <a:p>
            <a:pPr lvl="2"/>
            <a:r>
              <a:rPr lang="en-US" dirty="0" smtClean="0"/>
              <a:t>High = Multiple code deployments per day and lead times for changes less than one hour</a:t>
            </a:r>
          </a:p>
          <a:p>
            <a:pPr lvl="2"/>
            <a:r>
              <a:rPr lang="en-US" dirty="0" smtClean="0"/>
              <a:t>Low = A code deployment every 1-to-6 months and at least a month lead times for changes.</a:t>
            </a:r>
          </a:p>
        </p:txBody>
      </p:sp>
    </p:spTree>
    <p:extLst>
      <p:ext uri="{BB962C8B-B14F-4D97-AF65-F5344CB8AC3E}">
        <p14:creationId xmlns:p14="http://schemas.microsoft.com/office/powerpoint/2010/main" val="364936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8423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8737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 have to hire </a:t>
            </a:r>
            <a:r>
              <a:rPr lang="en-US" dirty="0" smtClean="0"/>
              <a:t>special </a:t>
            </a:r>
            <a:r>
              <a:rPr lang="en-US" dirty="0" err="1" smtClean="0"/>
              <a:t>DevOps</a:t>
            </a:r>
            <a:r>
              <a:rPr lang="en-US" dirty="0" smtClean="0"/>
              <a:t> </a:t>
            </a:r>
            <a:r>
              <a:rPr lang="en-US" dirty="0" smtClean="0"/>
              <a:t>people to implement </a:t>
            </a:r>
            <a:r>
              <a:rPr lang="en-US" dirty="0" err="1" smtClean="0"/>
              <a:t>DevOps</a:t>
            </a:r>
            <a:r>
              <a:rPr lang="en-US" dirty="0" smtClean="0"/>
              <a:t> processes.</a:t>
            </a:r>
          </a:p>
          <a:p>
            <a:pPr lvl="1"/>
            <a:r>
              <a:rPr lang="en-US" dirty="0" smtClean="0"/>
              <a:t>No, </a:t>
            </a:r>
            <a:r>
              <a:rPr lang="en-US" dirty="0" smtClean="0"/>
              <a:t>it doesn’t happen unless everyone </a:t>
            </a:r>
            <a:r>
              <a:rPr lang="en-US" dirty="0" smtClean="0"/>
              <a:t>participates.</a:t>
            </a:r>
          </a:p>
          <a:p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is just automation.</a:t>
            </a:r>
          </a:p>
          <a:p>
            <a:pPr lvl="1"/>
            <a:r>
              <a:rPr lang="en-US" dirty="0" smtClean="0"/>
              <a:t>Untrue, like saying Agile is just iterations.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 smtClean="0"/>
              <a:t>DevOps</a:t>
            </a:r>
            <a:r>
              <a:rPr lang="en-US" dirty="0" smtClean="0"/>
              <a:t> </a:t>
            </a:r>
            <a:r>
              <a:rPr lang="en-US" dirty="0" smtClean="0"/>
              <a:t>tools makes you a </a:t>
            </a:r>
            <a:r>
              <a:rPr lang="en-US" dirty="0" err="1" smtClean="0"/>
              <a:t>DevOps</a:t>
            </a:r>
            <a:r>
              <a:rPr lang="en-US" dirty="0" smtClean="0"/>
              <a:t> shop.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101</a:t>
            </a:r>
          </a:p>
          <a:p>
            <a:r>
              <a:rPr lang="en-US" dirty="0" smtClean="0"/>
              <a:t>Basic Lean </a:t>
            </a:r>
            <a:r>
              <a:rPr lang="en-US" dirty="0" smtClean="0"/>
              <a:t>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  <a:endParaRPr lang="en-US" dirty="0" smtClean="0"/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Continuous Integration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 our developers and operations people sit near one another and go to lunch together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Do they report up to the same person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Do operations people </a:t>
            </a:r>
            <a:r>
              <a:rPr lang="en-US" dirty="0" smtClean="0"/>
              <a:t>regularly attend app development </a:t>
            </a:r>
            <a:r>
              <a:rPr lang="en-US" dirty="0" smtClean="0"/>
              <a:t>planning meetings and vice-versa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Do developers ever write automation scripts and operations people </a:t>
            </a:r>
            <a:r>
              <a:rPr lang="en-US" dirty="0" smtClean="0"/>
              <a:t>ever work </a:t>
            </a:r>
            <a:r>
              <a:rPr lang="en-US" dirty="0" smtClean="0"/>
              <a:t>on improving </a:t>
            </a:r>
            <a:r>
              <a:rPr lang="en-US" dirty="0" smtClean="0"/>
              <a:t>software testing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</a:t>
            </a:r>
            <a:r>
              <a:rPr lang="en-US" dirty="0" smtClean="0"/>
              <a:t>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is heavily influenced by Lean practices</a:t>
            </a:r>
          </a:p>
          <a:p>
            <a:r>
              <a:rPr lang="en-US" dirty="0" smtClean="0"/>
              <a:t>Lean is a very common methodology in manufacturing</a:t>
            </a:r>
          </a:p>
          <a:p>
            <a:pPr lvl="1"/>
            <a:r>
              <a:rPr lang="en-US" dirty="0" smtClean="0"/>
              <a:t>Commonly implemented as Six </a:t>
            </a:r>
            <a:r>
              <a:rPr lang="en-US" dirty="0" smtClean="0"/>
              <a:t>Sigma</a:t>
            </a:r>
            <a:endParaRPr lang="en-US" dirty="0" smtClean="0"/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</a:t>
            </a:r>
            <a:r>
              <a:rPr lang="en-US" dirty="0" smtClean="0"/>
              <a:t>improvement (Kaizen)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Theory applied to product and software development by Don </a:t>
            </a:r>
            <a:r>
              <a:rPr lang="en-US" dirty="0" err="1" smtClean="0"/>
              <a:t>Reinertsen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Lean is focused on value throughput </a:t>
            </a:r>
            <a:r>
              <a:rPr lang="en-US" dirty="0" smtClean="0"/>
              <a:t>through a system using </a:t>
            </a:r>
            <a:r>
              <a:rPr lang="en-US" dirty="0" smtClean="0"/>
              <a:t>short cycle times versus keeping people busy.</a:t>
            </a:r>
          </a:p>
          <a:p>
            <a:endParaRPr lang="en-US" dirty="0" smtClean="0"/>
          </a:p>
          <a:p>
            <a:r>
              <a:rPr lang="en-US" dirty="0" smtClean="0"/>
              <a:t>Development is a stochastic system </a:t>
            </a:r>
            <a:r>
              <a:rPr lang="en-US" dirty="0" smtClean="0"/>
              <a:t>with queues (</a:t>
            </a:r>
            <a:r>
              <a:rPr lang="en-US" dirty="0" smtClean="0"/>
              <a:t>non-linear and non-deterministic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Behavior of this type of system defies our instincts</a:t>
            </a:r>
          </a:p>
          <a:p>
            <a:pPr lvl="1"/>
            <a:r>
              <a:rPr lang="en-US" dirty="0" smtClean="0"/>
              <a:t>Large batch </a:t>
            </a:r>
            <a:r>
              <a:rPr lang="en-US" dirty="0" smtClean="0"/>
              <a:t>sizes (large projects) </a:t>
            </a:r>
            <a:r>
              <a:rPr lang="en-US" dirty="0" smtClean="0"/>
              <a:t>increase cycle time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</a:t>
            </a:r>
            <a:r>
              <a:rPr lang="en-US" dirty="0" smtClean="0"/>
              <a:t>!!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Little’s Law: Maximize throughput by minimizing Work In Progress (WIP) </a:t>
            </a:r>
            <a:r>
              <a:rPr lang="en-US" dirty="0" smtClean="0"/>
              <a:t>through the system using </a:t>
            </a:r>
            <a:r>
              <a:rPr lang="en-US" dirty="0" smtClean="0"/>
              <a:t>small batch sizes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Team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323110" y="5355469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Participation Rate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39676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 and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</a:t>
            </a:r>
            <a:r>
              <a:rPr lang="en-US" dirty="0" smtClean="0"/>
              <a:t>phases.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</a:t>
            </a:r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Operational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</a:t>
            </a:r>
          </a:p>
          <a:p>
            <a:pPr lvl="1"/>
            <a:r>
              <a:rPr lang="en-US" dirty="0"/>
              <a:t>Full access to metrics</a:t>
            </a:r>
          </a:p>
          <a:p>
            <a:pPr lvl="1"/>
            <a:r>
              <a:rPr lang="en-US" dirty="0"/>
              <a:t>Ability to remediate issues by pushing out corrective updates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Management accepts the blame, not the worker.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</a:t>
            </a:r>
          </a:p>
          <a:p>
            <a:pPr lvl="1"/>
            <a:r>
              <a:rPr lang="en-US" dirty="0" smtClean="0"/>
              <a:t>Scheduled no later than 48 hours after incidents</a:t>
            </a:r>
          </a:p>
          <a:p>
            <a:pPr lvl="1"/>
            <a:r>
              <a:rPr lang="en-US" dirty="0" smtClean="0"/>
              <a:t>Focus on determining root cause, not assigning blame</a:t>
            </a:r>
          </a:p>
          <a:p>
            <a:pPr lvl="1"/>
            <a:r>
              <a:rPr lang="en-US" dirty="0" smtClean="0"/>
              <a:t>Corrective action given the 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549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/>
              <a:t>Lean: Smaller batch sizes -&gt; increasing rate of change </a:t>
            </a:r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</a:t>
            </a:r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Amazon &amp; Netflix deploy thousands of times a day.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Most database changes do not require a service maintenance window if designed and sequenced carefully.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lead time is too long.</a:t>
            </a:r>
          </a:p>
          <a:p>
            <a:pPr lvl="2"/>
            <a:r>
              <a:rPr lang="en-US" dirty="0" smtClean="0"/>
              <a:t>It’s easier to just disrupt the service and push in the change.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Humans are </a:t>
            </a:r>
            <a:r>
              <a:rPr lang="en-US" dirty="0" smtClean="0"/>
              <a:t>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</a:t>
            </a:r>
            <a:r>
              <a:rPr lang="en-US" dirty="0" smtClean="0"/>
              <a:t>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</a:t>
            </a:r>
            <a:r>
              <a:rPr lang="en-US" dirty="0" smtClean="0"/>
              <a:t>work.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automate first?</a:t>
            </a:r>
          </a:p>
          <a:p>
            <a:pPr lvl="1"/>
            <a:r>
              <a:rPr lang="en-US" dirty="0"/>
              <a:t>Theory of Constraints (</a:t>
            </a:r>
            <a:r>
              <a:rPr lang="en-US" dirty="0" err="1"/>
              <a:t>Eliyahu</a:t>
            </a:r>
            <a:r>
              <a:rPr lang="en-US" dirty="0"/>
              <a:t> </a:t>
            </a:r>
            <a:r>
              <a:rPr lang="en-US" dirty="0" err="1"/>
              <a:t>Goldratt</a:t>
            </a:r>
            <a:r>
              <a:rPr lang="en-US" dirty="0"/>
              <a:t>):</a:t>
            </a:r>
          </a:p>
          <a:p>
            <a:pPr lvl="2"/>
            <a:r>
              <a:rPr lang="en-US" dirty="0"/>
              <a:t>Think of your process as a chain of links</a:t>
            </a:r>
          </a:p>
          <a:p>
            <a:pPr lvl="2"/>
            <a:r>
              <a:rPr lang="en-US" dirty="0"/>
              <a:t>Improving strong links doesn’t strengthen the chain</a:t>
            </a:r>
          </a:p>
          <a:p>
            <a:pPr lvl="2"/>
            <a:r>
              <a:rPr lang="en-US" dirty="0"/>
              <a:t>Improve the weakest link first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testing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76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 manufacturing assembly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</a:t>
            </a:r>
            <a:r>
              <a:rPr lang="en-US" dirty="0" smtClean="0"/>
              <a:t>focus their efforts on finding defects versus preventing defects.</a:t>
            </a:r>
            <a:endParaRPr lang="en-US" dirty="0" smtClean="0"/>
          </a:p>
          <a:p>
            <a:pPr lvl="2"/>
            <a:r>
              <a:rPr lang="en-US" dirty="0" smtClean="0"/>
              <a:t>Manual exploratory </a:t>
            </a:r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these efforts,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</a:t>
            </a:r>
            <a:r>
              <a:rPr lang="en-US" dirty="0" smtClean="0"/>
              <a:t>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</a:t>
            </a:r>
            <a:r>
              <a:rPr lang="en-US" dirty="0" smtClean="0"/>
              <a:t>easier to automate testing </a:t>
            </a:r>
            <a:r>
              <a:rPr lang="en-US" dirty="0" smtClean="0"/>
              <a:t>when the test is done as close to the code as possible (</a:t>
            </a:r>
            <a:r>
              <a:rPr lang="en-US" dirty="0" smtClean="0"/>
              <a:t>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</a:t>
            </a:r>
            <a:r>
              <a:rPr lang="en-US" dirty="0" smtClean="0"/>
              <a:t>integration testing or deployment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</a:t>
            </a:r>
            <a:r>
              <a:rPr lang="en-US" dirty="0" smtClean="0"/>
              <a:t>practices.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</a:t>
            </a:r>
            <a:r>
              <a:rPr lang="en-US" dirty="0" smtClean="0"/>
              <a:t>feature branches </a:t>
            </a:r>
            <a:r>
              <a:rPr lang="en-US" dirty="0" smtClean="0"/>
              <a:t>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Developers check-in code at least once a </a:t>
            </a:r>
            <a:r>
              <a:rPr lang="en-US" dirty="0" smtClean="0"/>
              <a:t>day to </a:t>
            </a:r>
            <a:r>
              <a:rPr lang="en-US" dirty="0" smtClean="0"/>
              <a:t>one </a:t>
            </a:r>
            <a:r>
              <a:rPr lang="en-US" dirty="0" smtClean="0"/>
              <a:t>branch.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Code is built at every check-</a:t>
            </a:r>
            <a:r>
              <a:rPr lang="en-US" dirty="0" smtClean="0"/>
              <a:t>in.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Code is unit tested at every check-</a:t>
            </a:r>
            <a:r>
              <a:rPr lang="en-US" dirty="0" smtClean="0"/>
              <a:t>in.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Everyone can view the build and test </a:t>
            </a:r>
            <a:r>
              <a:rPr lang="en-US" dirty="0" smtClean="0"/>
              <a:t>reports.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Developers get fast feedback from </a:t>
            </a:r>
            <a:r>
              <a:rPr lang="en-US" dirty="0" smtClean="0"/>
              <a:t>build – does it still work?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</a:t>
            </a:r>
            <a:r>
              <a:rPr lang="en-US" dirty="0" smtClean="0"/>
              <a:t>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happens if you deploy a new release every week but a new feature takes two months to build?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Pending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6" y="1457509"/>
            <a:ext cx="8898203" cy="40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5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</a:t>
            </a:r>
            <a:r>
              <a:rPr lang="en-US" dirty="0" err="1" smtClean="0"/>
              <a:t>dev</a:t>
            </a:r>
            <a:r>
              <a:rPr lang="en-US" dirty="0" smtClean="0"/>
              <a:t> laptop and a public cloud service</a:t>
            </a:r>
          </a:p>
          <a:p>
            <a:pPr lvl="1"/>
            <a:r>
              <a:rPr lang="en-US" dirty="0" smtClean="0"/>
              <a:t>Store environment-specific configurations in separate files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</a:t>
            </a:r>
          </a:p>
          <a:p>
            <a:pPr lvl="1"/>
            <a:r>
              <a:rPr lang="en-US" dirty="0" smtClean="0"/>
              <a:t>Infrastructure change is routine</a:t>
            </a:r>
          </a:p>
          <a:p>
            <a:pPr lvl="1"/>
            <a:r>
              <a:rPr lang="en-US" dirty="0" smtClean="0"/>
              <a:t>Improvements are made continuously versus big bang releases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Challenges with dynamic infrastructure:</a:t>
            </a:r>
          </a:p>
          <a:p>
            <a:pPr lvl="1"/>
            <a:r>
              <a:rPr lang="en-US" dirty="0" smtClean="0"/>
              <a:t>Server sprawl: it’s easy to create infrastructure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drift: infrastructure configuration changes creep in over time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Snowflake servers: the special servers everyone is afraid to touch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Automation fear: Running automation tools manually instead of unattended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Erosion: problems creep into running systems over time (</a:t>
            </a:r>
            <a:r>
              <a:rPr lang="en-US" dirty="0" err="1" smtClean="0"/>
              <a:t>Heroku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1329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Core principles:</a:t>
            </a:r>
          </a:p>
          <a:p>
            <a:pPr lvl="1"/>
            <a:r>
              <a:rPr lang="en-US" dirty="0" smtClean="0"/>
              <a:t>Systems can be easily reproduced</a:t>
            </a:r>
          </a:p>
          <a:p>
            <a:pPr lvl="1"/>
            <a:r>
              <a:rPr lang="en-US" dirty="0" smtClean="0"/>
              <a:t>Systems are disposable</a:t>
            </a:r>
          </a:p>
          <a:p>
            <a:pPr lvl="1"/>
            <a:r>
              <a:rPr lang="en-US" dirty="0" smtClean="0"/>
              <a:t>Treat your servers like cattle, not pets.</a:t>
            </a:r>
          </a:p>
          <a:p>
            <a:pPr lvl="1"/>
            <a:r>
              <a:rPr lang="en-US" dirty="0" smtClean="0"/>
              <a:t>Systems are consistent</a:t>
            </a:r>
          </a:p>
          <a:p>
            <a:pPr lvl="1"/>
            <a:r>
              <a:rPr lang="en-US" dirty="0" smtClean="0"/>
              <a:t>Infrastructure will always need to change</a:t>
            </a:r>
          </a:p>
          <a:p>
            <a:pPr lvl="1"/>
            <a:endParaRPr lang="en-US" dirty="0" smtClean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</a:t>
            </a:r>
            <a:r>
              <a:rPr lang="en-US" dirty="0" err="1"/>
              <a:t>Openstack</a:t>
            </a:r>
            <a:endParaRPr lang="en-US" dirty="0"/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58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organizations ruthlessly collect data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 service quality</a:t>
            </a:r>
          </a:p>
          <a:p>
            <a:pPr lvl="1"/>
            <a:r>
              <a:rPr lang="en-US" dirty="0" smtClean="0"/>
              <a:t>Change error rate, Uptime, Response latency, Support calls, Revenue, etc.</a:t>
            </a:r>
          </a:p>
          <a:p>
            <a:pPr lvl="1"/>
            <a:r>
              <a:rPr lang="en-US" dirty="0" smtClean="0"/>
              <a:t>Work to refine those metrics and iteratively improve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</a:t>
            </a:r>
          </a:p>
          <a:p>
            <a:pPr lvl="1"/>
            <a:r>
              <a:rPr lang="en-US" dirty="0" smtClean="0"/>
              <a:t>Weed out non-actionable notifications (log but don’t email)</a:t>
            </a:r>
          </a:p>
          <a:p>
            <a:pPr lvl="1"/>
            <a:r>
              <a:rPr lang="en-US" dirty="0" smtClean="0"/>
              <a:t>Example: failing infrastructure is not actionable if the service is self-healing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</a:t>
            </a:r>
          </a:p>
          <a:p>
            <a:pPr lvl="1"/>
            <a:r>
              <a:rPr lang="en-US" dirty="0" smtClean="0"/>
              <a:t>People perceive the world differently based 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are educated guesses.</a:t>
            </a:r>
          </a:p>
          <a:p>
            <a:pPr lvl="2"/>
            <a:r>
              <a:rPr lang="en-US" dirty="0" smtClean="0"/>
              <a:t>Let’s add more memory to see if the problem goes away.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 metrics to support recommendations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22" y="733544"/>
            <a:ext cx="3158737" cy="2695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your organization into a </a:t>
            </a:r>
            <a:r>
              <a:rPr lang="en-US" dirty="0" err="1" smtClean="0"/>
              <a:t>DevOps</a:t>
            </a:r>
            <a:r>
              <a:rPr lang="en-US" dirty="0" smtClean="0"/>
              <a:t>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</a:t>
            </a:r>
            <a:r>
              <a:rPr lang="en-US" dirty="0" smtClean="0"/>
              <a:t>easy in comparison.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 realistic goals and try to improve your processes every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X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6 Models Of The Modern Data Center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</a:t>
            </a:r>
            <a:r>
              <a:rPr lang="en-US" dirty="0" smtClean="0"/>
              <a:t>measured by number of new features added to a release.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Traditionally, in IT we manage the risk of change by:</a:t>
            </a:r>
          </a:p>
          <a:p>
            <a:pPr lvl="1"/>
            <a:r>
              <a:rPr lang="en-US" dirty="0" smtClean="0"/>
              <a:t>Changing as infrequently as possible</a:t>
            </a:r>
          </a:p>
          <a:p>
            <a:pPr lvl="1"/>
            <a:r>
              <a:rPr lang="en-US" dirty="0" smtClean="0"/>
              <a:t>Investing significant time planning for change</a:t>
            </a:r>
          </a:p>
          <a:p>
            <a:pPr lvl="1"/>
            <a:r>
              <a:rPr lang="en-US" dirty="0" smtClean="0"/>
              <a:t>Changing at inconvenient times when staff and vendors are at their lowest performance levels</a:t>
            </a:r>
          </a:p>
          <a:p>
            <a:pPr lvl="1"/>
            <a:r>
              <a:rPr lang="en-US" dirty="0" smtClean="0"/>
              <a:t>Batching changes during a change window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15" y="1926475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59269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change things often.</a:t>
            </a:r>
          </a:p>
          <a:p>
            <a:endParaRPr lang="en-US" dirty="0"/>
          </a:p>
          <a:p>
            <a:r>
              <a:rPr lang="en-US" dirty="0" smtClean="0"/>
              <a:t>But the longer we wait to make changes, the more things we have 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11038</TotalTime>
  <Words>2515</Words>
  <Application>Microsoft Macintosh PowerPoint</Application>
  <PresentationFormat>On-screen Show (4:3)</PresentationFormat>
  <Paragraphs>375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DevOps &amp; Cloud Infrastructure SEIS 665 Week 12</vt:lpstr>
      <vt:lpstr>Agenda</vt:lpstr>
      <vt:lpstr>DevOps Defined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Change Management</vt:lpstr>
      <vt:lpstr>What’s DevOps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Lean Queuing Theory</vt:lpstr>
      <vt:lpstr>PowerPoint Presentation</vt:lpstr>
      <vt:lpstr>PowerPoint Presentation</vt:lpstr>
      <vt:lpstr>DevOps Team Focus</vt:lpstr>
      <vt:lpstr>Design For Operations</vt:lpstr>
      <vt:lpstr>Developer Operational Support</vt:lpstr>
      <vt:lpstr>Transparency</vt:lpstr>
      <vt:lpstr>Transparency</vt:lpstr>
      <vt:lpstr>Embrace Change</vt:lpstr>
      <vt:lpstr>Embrace Change</vt:lpstr>
      <vt:lpstr>Automation</vt:lpstr>
      <vt:lpstr>Automation</vt:lpstr>
      <vt:lpstr>Theory of Constraints</vt:lpstr>
      <vt:lpstr>Theory of Constraints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DevOps Pipeline</vt:lpstr>
      <vt:lpstr>PowerPoint Presentation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Infrastructure as Code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124</cp:revision>
  <dcterms:created xsi:type="dcterms:W3CDTF">2016-04-01T03:52:31Z</dcterms:created>
  <dcterms:modified xsi:type="dcterms:W3CDTF">2016-08-11T02:31:26Z</dcterms:modified>
</cp:coreProperties>
</file>